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7" r:id="rId4"/>
    <p:sldId id="277" r:id="rId5"/>
    <p:sldId id="259" r:id="rId6"/>
    <p:sldId id="260" r:id="rId7"/>
    <p:sldId id="269" r:id="rId8"/>
    <p:sldId id="262" r:id="rId9"/>
    <p:sldId id="265" r:id="rId10"/>
    <p:sldId id="264" r:id="rId11"/>
    <p:sldId id="263" r:id="rId12"/>
    <p:sldId id="266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DAF50-3E01-4618-A655-445EBB64FE28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20CC-27D9-43C2-B07B-E3E3FA46A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08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486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20CC-27D9-43C2-B07B-E3E3FA46A2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58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等春暖等花开，等逢凶化吉，等可以在阳光下自由呼吸，我们将更珍惜当下的所有，祝老师们一切安好！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820CC-27D9-43C2-B07B-E3E3FA46A27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675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59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779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2912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68876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4619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37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5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28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42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34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30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08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28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4D7C8-53FC-4A5E-8B18-D2DC66477C35}" type="datetimeFigureOut">
              <a:rPr lang="zh-CN" altLang="en-US" smtClean="0"/>
              <a:t>2020/2/17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481CC-95F0-46B7-BAC5-6EF04AADE8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5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ouchn.cn/info?id=6fb9e6a2-9f4a-4a7d-9348-bdb9233a5188" TargetMode="External"/><Relationship Id="rId5" Type="http://schemas.openxmlformats.org/officeDocument/2006/relationships/hyperlink" Target="http://www.ouchn.cn/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Decision 78"/>
          <p:cNvSpPr/>
          <p:nvPr/>
        </p:nvSpPr>
        <p:spPr>
          <a:xfrm>
            <a:off x="1344536" y="1575033"/>
            <a:ext cx="1833705" cy="1833705"/>
          </a:xfrm>
          <a:prstGeom prst="flowChartDecision">
            <a:avLst/>
          </a:prstGeom>
          <a:solidFill>
            <a:srgbClr val="01ACBE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63" name="Flowchart: Decision 79"/>
          <p:cNvSpPr/>
          <p:nvPr/>
        </p:nvSpPr>
        <p:spPr>
          <a:xfrm>
            <a:off x="1331836" y="1762877"/>
            <a:ext cx="1833705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8" name="Flowchart: Decision 78"/>
          <p:cNvSpPr/>
          <p:nvPr/>
        </p:nvSpPr>
        <p:spPr>
          <a:xfrm>
            <a:off x="3229160" y="1589548"/>
            <a:ext cx="1833705" cy="1833705"/>
          </a:xfrm>
          <a:prstGeom prst="flowChartDecision">
            <a:avLst/>
          </a:prstGeom>
          <a:solidFill>
            <a:srgbClr val="E8707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9" name="Flowchart: Decision 79"/>
          <p:cNvSpPr/>
          <p:nvPr/>
        </p:nvSpPr>
        <p:spPr>
          <a:xfrm>
            <a:off x="3200130" y="1782833"/>
            <a:ext cx="1833705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0" name="Flowchart: Decision 78"/>
          <p:cNvSpPr/>
          <p:nvPr/>
        </p:nvSpPr>
        <p:spPr>
          <a:xfrm>
            <a:off x="5075360" y="1604062"/>
            <a:ext cx="1833705" cy="1833705"/>
          </a:xfrm>
          <a:prstGeom prst="flowChartDecision">
            <a:avLst/>
          </a:prstGeom>
          <a:solidFill>
            <a:srgbClr val="663A77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1" name="Flowchart: Decision 79"/>
          <p:cNvSpPr/>
          <p:nvPr/>
        </p:nvSpPr>
        <p:spPr>
          <a:xfrm>
            <a:off x="5062660" y="1797348"/>
            <a:ext cx="1833705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2" name="Flowchart: Decision 78"/>
          <p:cNvSpPr/>
          <p:nvPr/>
        </p:nvSpPr>
        <p:spPr>
          <a:xfrm>
            <a:off x="6909065" y="1575033"/>
            <a:ext cx="1833705" cy="1833705"/>
          </a:xfrm>
          <a:prstGeom prst="flowChartDecision">
            <a:avLst/>
          </a:prstGeom>
          <a:solidFill>
            <a:srgbClr val="FFB85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3" name="Flowchart: Decision 79"/>
          <p:cNvSpPr/>
          <p:nvPr/>
        </p:nvSpPr>
        <p:spPr>
          <a:xfrm>
            <a:off x="6910880" y="1797348"/>
            <a:ext cx="1833705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4" name="TextBox 93"/>
          <p:cNvSpPr txBox="1"/>
          <p:nvPr/>
        </p:nvSpPr>
        <p:spPr>
          <a:xfrm>
            <a:off x="1807045" y="2086337"/>
            <a:ext cx="1008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b="1" dirty="0" smtClean="0">
                <a:solidFill>
                  <a:srgbClr val="01ACBE"/>
                </a:solidFill>
                <a:latin typeface="时尚中黑简体"/>
                <a:ea typeface="方正正大黑简体"/>
              </a:rPr>
              <a:t>云</a:t>
            </a:r>
            <a:endParaRPr lang="zh-CN" altLang="en-US" sz="6400" b="1" dirty="0">
              <a:solidFill>
                <a:srgbClr val="01ACBE"/>
              </a:solidFill>
              <a:latin typeface="时尚中黑简体"/>
              <a:ea typeface="方正正大黑简体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633610" y="2086337"/>
            <a:ext cx="1008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b="1" dirty="0" smtClean="0">
                <a:solidFill>
                  <a:srgbClr val="E87071"/>
                </a:solidFill>
                <a:latin typeface="时尚中黑简体"/>
                <a:ea typeface="方正正大黑简体" pitchFamily="2" charset="-122"/>
              </a:rPr>
              <a:t>教</a:t>
            </a:r>
            <a:endParaRPr lang="zh-CN" altLang="en-US" sz="6400" b="1" dirty="0">
              <a:solidFill>
                <a:srgbClr val="E87071"/>
              </a:solidFill>
              <a:latin typeface="时尚中黑简体"/>
              <a:ea typeface="方正正大黑简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508839" y="2086337"/>
            <a:ext cx="1008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b="1" dirty="0" smtClean="0">
                <a:solidFill>
                  <a:srgbClr val="A26CB8"/>
                </a:solidFill>
                <a:latin typeface="时尚中黑简体"/>
                <a:ea typeface="方正正大黑简体" pitchFamily="2" charset="-122"/>
              </a:rPr>
              <a:t>室</a:t>
            </a:r>
            <a:endParaRPr lang="zh-CN" altLang="en-US" sz="6400" b="1" dirty="0">
              <a:solidFill>
                <a:srgbClr val="A26CB8"/>
              </a:solidFill>
              <a:latin typeface="时尚中黑简体"/>
              <a:ea typeface="方正正大黑简体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292437" y="2089876"/>
            <a:ext cx="93968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7" b="1" dirty="0">
                <a:solidFill>
                  <a:srgbClr val="FFB850"/>
                </a:solidFill>
                <a:latin typeface="时尚中黑简体"/>
                <a:ea typeface="方正正大黑简体" pitchFamily="2" charset="-122"/>
              </a:rPr>
              <a:t>直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128425" y="4154523"/>
            <a:ext cx="8810376" cy="707556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30521" y="4193953"/>
            <a:ext cx="8533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春季网上教学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教研</a:t>
            </a:r>
            <a:r>
              <a:rPr lang="en-US" altLang="zh-CN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、午间活动操作指南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476305" y="4120673"/>
            <a:ext cx="960105" cy="76615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20241" y="237876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sp>
        <p:nvSpPr>
          <p:cNvPr id="22" name="Flowchart: Decision 78"/>
          <p:cNvSpPr/>
          <p:nvPr/>
        </p:nvSpPr>
        <p:spPr>
          <a:xfrm>
            <a:off x="8763265" y="1600433"/>
            <a:ext cx="1833705" cy="1833705"/>
          </a:xfrm>
          <a:prstGeom prst="flowChartDecisi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0" name="Flowchart: Decision 79"/>
          <p:cNvSpPr/>
          <p:nvPr/>
        </p:nvSpPr>
        <p:spPr>
          <a:xfrm>
            <a:off x="8750565" y="1793720"/>
            <a:ext cx="1833705" cy="1833705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1" name="TextBox 30"/>
          <p:cNvSpPr txBox="1"/>
          <p:nvPr/>
        </p:nvSpPr>
        <p:spPr>
          <a:xfrm>
            <a:off x="9146637" y="2115275"/>
            <a:ext cx="1008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时尚中黑简体"/>
                <a:ea typeface="方正正大黑简体" pitchFamily="2" charset="-122"/>
              </a:rPr>
              <a:t>播</a:t>
            </a:r>
            <a:endParaRPr lang="zh-CN" altLang="en-US" sz="6400" b="1" dirty="0">
              <a:solidFill>
                <a:schemeClr val="accent6">
                  <a:lumMod val="60000"/>
                  <a:lumOff val="40000"/>
                </a:schemeClr>
              </a:solidFill>
              <a:latin typeface="时尚中黑简体"/>
              <a:ea typeface="方正正大黑简体" pitchFamily="2" charset="-122"/>
            </a:endParaRPr>
          </a:p>
        </p:txBody>
      </p:sp>
      <p:pic>
        <p:nvPicPr>
          <p:cNvPr id="33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Box 25"/>
          <p:cNvSpPr txBox="1"/>
          <p:nvPr/>
        </p:nvSpPr>
        <p:spPr>
          <a:xfrm>
            <a:off x="3229160" y="5563769"/>
            <a:ext cx="6062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国开在线   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王卫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燕    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18</a:t>
            </a:r>
            <a:r>
              <a:rPr lang="zh-CN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</a:t>
            </a:r>
            <a:endParaRPr lang="zh-CN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1235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<p:cBhvr>
                                        <p:cTn id="1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75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-2.96296E-6 L 0.73958 -0.00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-34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94" grpId="0"/>
      <p:bldP spid="104" grpId="0"/>
      <p:bldP spid="105" grpId="0"/>
      <p:bldP spid="106" grpId="0"/>
      <p:bldP spid="25" grpId="0" animBg="1"/>
      <p:bldP spid="26" grpId="0"/>
      <p:bldP spid="22" grpId="0" animBg="1"/>
      <p:bldP spid="22" grpId="1" animBg="1"/>
      <p:bldP spid="30" grpId="0" animBg="1"/>
      <p:bldP spid="30" grpId="1" animBg="1"/>
      <p:bldP spid="30" grpId="2" animBg="1"/>
      <p:bldP spid="3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07" y="1580930"/>
            <a:ext cx="2779835" cy="352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6097" y="2575661"/>
            <a:ext cx="2817175" cy="3521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2258808" y="5102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点击登录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758103" y="185447"/>
            <a:ext cx="216597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、登录国开云教室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027" y="3957544"/>
            <a:ext cx="4706891" cy="279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文本框 13"/>
          <p:cNvSpPr txBox="1"/>
          <p:nvPr/>
        </p:nvSpPr>
        <p:spPr>
          <a:xfrm>
            <a:off x="4355333" y="610521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国开在线的工作人员提前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发送帐户和密码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1222834" y="4336860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4131105" y="5102399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8" y="1017785"/>
            <a:ext cx="1195248" cy="128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右箭头 17"/>
          <p:cNvSpPr/>
          <p:nvPr/>
        </p:nvSpPr>
        <p:spPr>
          <a:xfrm>
            <a:off x="7043621" y="6121379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3754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88" y="1184594"/>
            <a:ext cx="5849789" cy="351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263" y="2307509"/>
            <a:ext cx="5862186" cy="347646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758103" y="185450"/>
            <a:ext cx="62440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、老师参加网上教学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活动、午间直播课堂，进入直播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7908" y="484954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“我的直播”，看到您的直播活动，点击该活动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997569" y="5937198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点击“加入直播间”按钮，开始直播，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建议：第一次做活动老师可以提前进入体验下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746282" y="5218876"/>
            <a:ext cx="741145" cy="28677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73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27" y="834276"/>
            <a:ext cx="9196231" cy="4587932"/>
          </a:xfrm>
          <a:prstGeom prst="rect">
            <a:avLst/>
          </a:prstGeom>
        </p:spPr>
      </p:pic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055702" y="5701702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点击“开始直播”，进入直播页面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17500" y="5701702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互动：用户可留言互动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公告：发通知信息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有禁言功能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8103" y="185450"/>
            <a:ext cx="624401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、老师参加网上教学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教研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活动、午间直播课堂，进入直播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9962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31" y="952899"/>
            <a:ext cx="11310349" cy="5091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758103" y="185450"/>
            <a:ext cx="813729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、直播页面，教师展示</a:t>
            </a:r>
            <a:r>
              <a:rPr lang="en-US" altLang="zh-CN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，网站，操作流程，点击下方“共享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74365" y="6257334"/>
            <a:ext cx="249299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万能的共享按钮在这里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0185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394" y="1128724"/>
            <a:ext cx="6149828" cy="3270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9" y="1024456"/>
            <a:ext cx="4930851" cy="36881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525" y="1731490"/>
            <a:ext cx="6030032" cy="319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394" y="2661654"/>
            <a:ext cx="5493800" cy="2873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2758103" y="185450"/>
            <a:ext cx="338906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）、直播 “共享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当前屏幕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71428" y="5858298"/>
            <a:ext cx="536573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上方红色区域，暂停共享和停止共享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直播内容请谨慎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8186" y="4997052"/>
            <a:ext cx="3842807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需要电脑声音的声音请勾选此项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041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988" y="1690578"/>
            <a:ext cx="5244562" cy="351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96" y="1690578"/>
            <a:ext cx="4794209" cy="351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758103" y="185450"/>
            <a:ext cx="29274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 “共享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白板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99186" y="6076236"/>
            <a:ext cx="689471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衷心祝愿老师们一切安好！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心形 6"/>
          <p:cNvSpPr/>
          <p:nvPr/>
        </p:nvSpPr>
        <p:spPr>
          <a:xfrm>
            <a:off x="5474905" y="5403307"/>
            <a:ext cx="558266" cy="544266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818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443" y="1231537"/>
            <a:ext cx="6189384" cy="3870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2758103" y="185450"/>
            <a:ext cx="361990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）、直播 “共享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音视频文件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7578" y="5415783"/>
            <a:ext cx="2986158" cy="3705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需要视频的声音请勾选此项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81" y="1238580"/>
            <a:ext cx="5241974" cy="3863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7386056" y="5408740"/>
            <a:ext cx="2986158" cy="3705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上方红色区域停止共享按钮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8401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2" y="1110390"/>
            <a:ext cx="4792802" cy="353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522" y="1110390"/>
            <a:ext cx="6689354" cy="353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2758103" y="185450"/>
            <a:ext cx="454323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）、直播 “共享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当前电脑打开的文件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5309" y="5062417"/>
            <a:ext cx="711472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共享页面展示当前屏幕打开的所有文件和网站页面，方便教师共享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直播过程中关闭直播课程无关文件内容和网页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477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18" y="752337"/>
            <a:ext cx="11919563" cy="5353325"/>
          </a:xfrm>
          <a:prstGeom prst="rect">
            <a:avLst/>
          </a:prstGeom>
        </p:spPr>
      </p:pic>
      <p:pic>
        <p:nvPicPr>
          <p:cNvPr id="3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758103" y="185450"/>
            <a:ext cx="156966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查看直播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效果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333297" y="6192289"/>
            <a:ext cx="236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直播的效果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7594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274018" y="1325125"/>
            <a:ext cx="5626268" cy="411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6401994" y="1325124"/>
            <a:ext cx="5496026" cy="411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75642" y="5775810"/>
            <a:ext cx="572464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其他课程任教教师参加直播活动，直播后进入可看回播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06935" y="5789922"/>
            <a:ext cx="572464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已经选课学生直播课堂参加直播，历史课程中查看回播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58103" y="185450"/>
            <a:ext cx="516679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、教师和学生参加视频直播活动和回看视频录像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45949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809" y="439166"/>
            <a:ext cx="1652919" cy="2502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82" y="3894475"/>
            <a:ext cx="2772076" cy="207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下箭头 9"/>
          <p:cNvSpPr/>
          <p:nvPr/>
        </p:nvSpPr>
        <p:spPr>
          <a:xfrm rot="18730894">
            <a:off x="6034843" y="2787896"/>
            <a:ext cx="405770" cy="91498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云形 10"/>
          <p:cNvSpPr/>
          <p:nvPr/>
        </p:nvSpPr>
        <p:spPr>
          <a:xfrm>
            <a:off x="5762482" y="3894475"/>
            <a:ext cx="3708777" cy="2079058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虚拟云教室直播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教师自选地点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下箭头 11"/>
          <p:cNvSpPr/>
          <p:nvPr/>
        </p:nvSpPr>
        <p:spPr>
          <a:xfrm rot="2470130">
            <a:off x="4350473" y="2804477"/>
            <a:ext cx="405770" cy="945902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58944" y="34614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原有流程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12974" y="34614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移动直播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799629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948067" y="892707"/>
            <a:ext cx="6735091" cy="1839452"/>
            <a:chOff x="2241304" y="1430891"/>
            <a:chExt cx="5051318" cy="1379589"/>
          </a:xfrm>
        </p:grpSpPr>
        <p:sp>
          <p:nvSpPr>
            <p:cNvPr id="17" name="圆角矩形 16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grpSp>
          <p:nvGrpSpPr>
            <p:cNvPr id="19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21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23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25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" name="椭圆 23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3410400" y="1349202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2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203629" y="1734575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视频直播活动支持服务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74" y="3027666"/>
            <a:ext cx="1639740" cy="1639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2745" y="4681904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疫情期间云教室支持群：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768997435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16886" y="2601041"/>
            <a:ext cx="69867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国开在线支持服务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经管与国际语言教学部：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李彩霞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984780214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农医与理工教学部：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李昀格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2177991593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人文、政法与教育教学部和马克思学院：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曾轶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264296575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320987" y="2704699"/>
            <a:ext cx="0" cy="250042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9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l="624"/>
          <a:stretch/>
        </p:blipFill>
        <p:spPr>
          <a:xfrm>
            <a:off x="1809550" y="992481"/>
            <a:ext cx="8798046" cy="447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25"/>
          <p:cNvSpPr txBox="1"/>
          <p:nvPr/>
        </p:nvSpPr>
        <p:spPr>
          <a:xfrm>
            <a:off x="3663733" y="5709932"/>
            <a:ext cx="4588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     谢  ！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1612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2566949" y="872481"/>
            <a:ext cx="6735091" cy="1839452"/>
            <a:chOff x="2241304" y="1430891"/>
            <a:chExt cx="5051318" cy="1379589"/>
          </a:xfrm>
        </p:grpSpPr>
        <p:sp>
          <p:nvSpPr>
            <p:cNvPr id="54" name="圆角矩形 53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6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61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63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65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4" name="椭圆 63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3437035" y="1331446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 dirty="0">
                  <a:solidFill>
                    <a:schemeClr val="accent2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3127025" y="1706008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视频直播注意事项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7" name="组合 26"/>
          <p:cNvGrpSpPr/>
          <p:nvPr/>
        </p:nvGrpSpPr>
        <p:grpSpPr>
          <a:xfrm>
            <a:off x="2566949" y="2442374"/>
            <a:ext cx="6735091" cy="1839452"/>
            <a:chOff x="2241304" y="1430891"/>
            <a:chExt cx="5051318" cy="1379589"/>
          </a:xfrm>
        </p:grpSpPr>
        <p:sp>
          <p:nvSpPr>
            <p:cNvPr id="28" name="圆角矩形 27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grpSp>
          <p:nvGrpSpPr>
            <p:cNvPr id="30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32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34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36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7" name="椭圆 36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5" name="椭圆 34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33" name="文本框 32"/>
              <p:cNvSpPr txBox="1"/>
              <p:nvPr/>
            </p:nvSpPr>
            <p:spPr>
              <a:xfrm>
                <a:off x="3410400" y="1349202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2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3203629" y="1734575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视频直播活动支持服务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566949" y="4032959"/>
            <a:ext cx="6735091" cy="1839452"/>
            <a:chOff x="2241304" y="1430891"/>
            <a:chExt cx="5051318" cy="1379589"/>
          </a:xfrm>
        </p:grpSpPr>
        <p:sp>
          <p:nvSpPr>
            <p:cNvPr id="40" name="圆角矩形 39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grpSp>
          <p:nvGrpSpPr>
            <p:cNvPr id="42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44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46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48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9" name="椭圆 48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50" name="椭圆 49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47" name="椭圆 46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45" name="文本框 44"/>
              <p:cNvSpPr txBox="1"/>
              <p:nvPr/>
            </p:nvSpPr>
            <p:spPr>
              <a:xfrm>
                <a:off x="3410400" y="1349202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accent1">
                        <a:lumMod val="75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3203629" y="1734575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开展视频直播活动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636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2566949" y="872481"/>
            <a:ext cx="6735091" cy="1839452"/>
            <a:chOff x="2241304" y="1430891"/>
            <a:chExt cx="5051318" cy="1379589"/>
          </a:xfrm>
        </p:grpSpPr>
        <p:sp>
          <p:nvSpPr>
            <p:cNvPr id="54" name="圆角矩形 53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grpSp>
          <p:nvGrpSpPr>
            <p:cNvPr id="56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61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63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65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6" name="椭圆 65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7" name="椭圆 66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4" name="椭圆 63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62" name="文本框 61"/>
              <p:cNvSpPr txBox="1"/>
              <p:nvPr/>
            </p:nvSpPr>
            <p:spPr>
              <a:xfrm>
                <a:off x="3437035" y="1331446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01</a:t>
                </a:r>
                <a:endParaRPr lang="zh-CN" altLang="en-US" sz="3200" dirty="0">
                  <a:solidFill>
                    <a:schemeClr val="accent2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3127025" y="1706008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视频直播注意事项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3402" y="3082519"/>
            <a:ext cx="1977735" cy="154727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23402" y="4896880"/>
            <a:ext cx="16273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1073" y="3241399"/>
            <a:ext cx="4795090" cy="122951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391839" y="4921342"/>
            <a:ext cx="1859805" cy="4589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IE11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以上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590329" y="4848052"/>
            <a:ext cx="301236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直播背景简洁，衣着正式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27"/>
          <a:stretch/>
        </p:blipFill>
        <p:spPr>
          <a:xfrm>
            <a:off x="9091313" y="3011135"/>
            <a:ext cx="1413631" cy="1618657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>
            <a:off x="4223707" y="2683134"/>
            <a:ext cx="0" cy="2500425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351341" y="2683133"/>
            <a:ext cx="0" cy="2500425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65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948067" y="892707"/>
            <a:ext cx="6735091" cy="1839452"/>
            <a:chOff x="2241304" y="1430891"/>
            <a:chExt cx="5051318" cy="1379589"/>
          </a:xfrm>
        </p:grpSpPr>
        <p:sp>
          <p:nvSpPr>
            <p:cNvPr id="17" name="圆角矩形 16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grpSp>
          <p:nvGrpSpPr>
            <p:cNvPr id="19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21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23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25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6" name="椭圆 25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7" name="椭圆 26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4" name="椭圆 23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22" name="文本框 21"/>
              <p:cNvSpPr txBox="1"/>
              <p:nvPr/>
            </p:nvSpPr>
            <p:spPr>
              <a:xfrm>
                <a:off x="3410400" y="1349202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>
                    <a:solidFill>
                      <a:srgbClr val="00B050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3200" dirty="0">
                  <a:solidFill>
                    <a:srgbClr val="00B050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203629" y="1734575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视频直播活动支持服务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74" y="3027666"/>
            <a:ext cx="1639740" cy="16397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2745" y="4681904"/>
            <a:ext cx="47147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疫情期间云教室支持群：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768997435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616886" y="2601041"/>
            <a:ext cx="69867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国开在线支持服务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经管与国际语言教学部：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李彩霞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984780214</a:t>
            </a: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农医与理工教学部：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李昀格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2177991593</a:t>
            </a:r>
          </a:p>
          <a:p>
            <a:pPr>
              <a:lnSpc>
                <a:spcPct val="20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人文、政法与教育教学部和马克思学院：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曾轶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264296575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5320987" y="2704699"/>
            <a:ext cx="0" cy="2500425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85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8" name="组合 27"/>
          <p:cNvGrpSpPr/>
          <p:nvPr/>
        </p:nvGrpSpPr>
        <p:grpSpPr>
          <a:xfrm>
            <a:off x="2658944" y="2559405"/>
            <a:ext cx="6735091" cy="1839452"/>
            <a:chOff x="2241304" y="1430891"/>
            <a:chExt cx="5051318" cy="1379589"/>
          </a:xfrm>
        </p:grpSpPr>
        <p:sp>
          <p:nvSpPr>
            <p:cNvPr id="29" name="圆角矩形 28"/>
            <p:cNvSpPr/>
            <p:nvPr/>
          </p:nvSpPr>
          <p:spPr>
            <a:xfrm>
              <a:off x="2290795" y="1515361"/>
              <a:ext cx="5001827" cy="85287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407412" y="1611186"/>
              <a:ext cx="4727165" cy="661227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srgbClr val="FFAA2D"/>
                </a:solidFill>
              </a:endParaRPr>
            </a:p>
          </p:txBody>
        </p:sp>
        <p:grpSp>
          <p:nvGrpSpPr>
            <p:cNvPr id="32" name="组合 80"/>
            <p:cNvGrpSpPr/>
            <p:nvPr/>
          </p:nvGrpSpPr>
          <p:grpSpPr>
            <a:xfrm>
              <a:off x="2241304" y="1430891"/>
              <a:ext cx="1169945" cy="1379589"/>
              <a:chOff x="3150395" y="933507"/>
              <a:chExt cx="1559927" cy="1839452"/>
            </a:xfrm>
          </p:grpSpPr>
          <p:grpSp>
            <p:nvGrpSpPr>
              <p:cNvPr id="34" name="组合 81"/>
              <p:cNvGrpSpPr/>
              <p:nvPr/>
            </p:nvGrpSpPr>
            <p:grpSpPr>
              <a:xfrm>
                <a:off x="3150395" y="933507"/>
                <a:ext cx="1559927" cy="1839452"/>
                <a:chOff x="3222820" y="1148080"/>
                <a:chExt cx="1484216" cy="1750177"/>
              </a:xfrm>
            </p:grpSpPr>
            <p:grpSp>
              <p:nvGrpSpPr>
                <p:cNvPr id="36" name="组合 85"/>
                <p:cNvGrpSpPr/>
                <p:nvPr/>
              </p:nvGrpSpPr>
              <p:grpSpPr>
                <a:xfrm>
                  <a:off x="3420363" y="1295115"/>
                  <a:ext cx="1286673" cy="1603142"/>
                  <a:chOff x="7380501" y="2927402"/>
                  <a:chExt cx="2311887" cy="2880512"/>
                </a:xfrm>
              </p:grpSpPr>
              <p:sp>
                <p:nvSpPr>
                  <p:cNvPr id="38" name="椭圆 50"/>
                  <p:cNvSpPr/>
                  <p:nvPr/>
                </p:nvSpPr>
                <p:spPr>
                  <a:xfrm rot="18900000">
                    <a:off x="7501948" y="2927402"/>
                    <a:ext cx="2190440" cy="2880512"/>
                  </a:xfrm>
                  <a:custGeom>
                    <a:avLst/>
                    <a:gdLst>
                      <a:gd name="connsiteX0" fmla="*/ 0 w 1674495"/>
                      <a:gd name="connsiteY0" fmla="*/ 1035368 h 2070735"/>
                      <a:gd name="connsiteX1" fmla="*/ 837248 w 1674495"/>
                      <a:gd name="connsiteY1" fmla="*/ 0 h 2070735"/>
                      <a:gd name="connsiteX2" fmla="*/ 1674496 w 1674495"/>
                      <a:gd name="connsiteY2" fmla="*/ 1035368 h 2070735"/>
                      <a:gd name="connsiteX3" fmla="*/ 837248 w 1674495"/>
                      <a:gd name="connsiteY3" fmla="*/ 2070736 h 2070735"/>
                      <a:gd name="connsiteX4" fmla="*/ 0 w 1674495"/>
                      <a:gd name="connsiteY4" fmla="*/ 1035368 h 2070735"/>
                      <a:gd name="connsiteX0" fmla="*/ 13249 w 1687745"/>
                      <a:gd name="connsiteY0" fmla="*/ 1035368 h 2070736"/>
                      <a:gd name="connsiteX1" fmla="*/ 850497 w 1687745"/>
                      <a:gd name="connsiteY1" fmla="*/ 0 h 2070736"/>
                      <a:gd name="connsiteX2" fmla="*/ 1687745 w 1687745"/>
                      <a:gd name="connsiteY2" fmla="*/ 1035368 h 2070736"/>
                      <a:gd name="connsiteX3" fmla="*/ 850497 w 1687745"/>
                      <a:gd name="connsiteY3" fmla="*/ 2070736 h 2070736"/>
                      <a:gd name="connsiteX4" fmla="*/ 13249 w 1687745"/>
                      <a:gd name="connsiteY4" fmla="*/ 1035368 h 2070736"/>
                      <a:gd name="connsiteX0" fmla="*/ 13249 w 1696474"/>
                      <a:gd name="connsiteY0" fmla="*/ 1035368 h 2070736"/>
                      <a:gd name="connsiteX1" fmla="*/ 850497 w 1696474"/>
                      <a:gd name="connsiteY1" fmla="*/ 0 h 2070736"/>
                      <a:gd name="connsiteX2" fmla="*/ 1687745 w 1696474"/>
                      <a:gd name="connsiteY2" fmla="*/ 1035368 h 2070736"/>
                      <a:gd name="connsiteX3" fmla="*/ 850497 w 1696474"/>
                      <a:gd name="connsiteY3" fmla="*/ 2070736 h 2070736"/>
                      <a:gd name="connsiteX4" fmla="*/ 13249 w 1696474"/>
                      <a:gd name="connsiteY4" fmla="*/ 1035368 h 2070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96474" h="2070736">
                        <a:moveTo>
                          <a:pt x="13249" y="1035368"/>
                        </a:moveTo>
                        <a:cubicBezTo>
                          <a:pt x="112309" y="471170"/>
                          <a:pt x="388098" y="0"/>
                          <a:pt x="850497" y="0"/>
                        </a:cubicBezTo>
                        <a:cubicBezTo>
                          <a:pt x="1312896" y="0"/>
                          <a:pt x="1611545" y="478790"/>
                          <a:pt x="1687745" y="1035368"/>
                        </a:cubicBezTo>
                        <a:cubicBezTo>
                          <a:pt x="1765308" y="1601901"/>
                          <a:pt x="1312896" y="2070736"/>
                          <a:pt x="850497" y="2070736"/>
                        </a:cubicBezTo>
                        <a:cubicBezTo>
                          <a:pt x="388098" y="2070736"/>
                          <a:pt x="-85811" y="1599566"/>
                          <a:pt x="13249" y="1035368"/>
                        </a:cubicBezTo>
                        <a:close/>
                      </a:path>
                    </a:pathLst>
                  </a:custGeom>
                  <a:gradFill>
                    <a:gsLst>
                      <a:gs pos="17000">
                        <a:srgbClr val="000000">
                          <a:alpha val="46000"/>
                        </a:srgbClr>
                      </a:gs>
                      <a:gs pos="34000">
                        <a:srgbClr val="000000">
                          <a:alpha val="43000"/>
                        </a:srgbClr>
                      </a:gs>
                      <a:gs pos="65000">
                        <a:srgbClr val="000000">
                          <a:alpha val="10000"/>
                        </a:srgbClr>
                      </a:gs>
                      <a:gs pos="51000">
                        <a:schemeClr val="tx1">
                          <a:alpha val="20000"/>
                        </a:schemeClr>
                      </a:gs>
                      <a:gs pos="78000">
                        <a:schemeClr val="tx1">
                          <a:alpha val="5000"/>
                        </a:schemeClr>
                      </a:gs>
                      <a:gs pos="0">
                        <a:schemeClr val="tx1"/>
                      </a:gs>
                      <a:gs pos="100000">
                        <a:schemeClr val="tx1">
                          <a:alpha val="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>
                    <a:softEdge rad="3556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7567583" y="3243359"/>
                    <a:ext cx="1344545" cy="1344543"/>
                  </a:xfrm>
                  <a:prstGeom prst="ellipse">
                    <a:avLst/>
                  </a:prstGeom>
                  <a:gradFill>
                    <a:gsLst>
                      <a:gs pos="43000">
                        <a:srgbClr val="F7F7F7"/>
                      </a:gs>
                      <a:gs pos="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39700" dist="88900" dir="2700000" algn="tl" rotWithShape="0">
                      <a:srgbClr val="494949">
                        <a:alpha val="30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0" name="椭圆 39"/>
                  <p:cNvSpPr/>
                  <p:nvPr/>
                </p:nvSpPr>
                <p:spPr>
                  <a:xfrm>
                    <a:off x="7380501" y="3019185"/>
                    <a:ext cx="1596494" cy="1596494"/>
                  </a:xfrm>
                  <a:prstGeom prst="ellipse">
                    <a:avLst/>
                  </a:prstGeom>
                  <a:gradFill>
                    <a:gsLst>
                      <a:gs pos="39000">
                        <a:schemeClr val="bg1"/>
                      </a:gs>
                      <a:gs pos="53000">
                        <a:srgbClr val="F7F7F7"/>
                      </a:gs>
                      <a:gs pos="11000">
                        <a:schemeClr val="bg1">
                          <a:alpha val="99000"/>
                        </a:schemeClr>
                      </a:gs>
                      <a:gs pos="100000">
                        <a:srgbClr val="B8C0C0"/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innerShdw blurRad="444500" dist="152400" dir="2700000">
                      <a:srgbClr val="5F6D6C">
                        <a:alpha val="36000"/>
                      </a:srgb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7" name="椭圆 36"/>
                <p:cNvSpPr/>
                <p:nvPr/>
              </p:nvSpPr>
              <p:spPr>
                <a:xfrm>
                  <a:off x="3222820" y="1148080"/>
                  <a:ext cx="1284820" cy="1284821"/>
                </a:xfrm>
                <a:prstGeom prst="ellipse">
                  <a:avLst/>
                </a:prstGeom>
                <a:solidFill>
                  <a:schemeClr val="bg1">
                    <a:alpha val="14000"/>
                  </a:schemeClr>
                </a:solidFill>
                <a:ln w="15875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  <a:tileRect/>
                  </a:gradFill>
                </a:ln>
                <a:effectLst>
                  <a:outerShdw blurRad="215900" dist="88900" dir="2700000" algn="tl" rotWithShape="0">
                    <a:prstClr val="black">
                      <a:alpha val="11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/>
                </a:p>
              </p:txBody>
            </p:sp>
          </p:grpSp>
          <p:sp>
            <p:nvSpPr>
              <p:cNvPr id="35" name="文本框 34"/>
              <p:cNvSpPr txBox="1"/>
              <p:nvPr/>
            </p:nvSpPr>
            <p:spPr>
              <a:xfrm>
                <a:off x="3410400" y="1349202"/>
                <a:ext cx="7742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chemeClr val="accent1">
                        <a:lumMod val="75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3200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3203629" y="1734575"/>
              <a:ext cx="3578578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</a:t>
              </a:r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开展视频直播活动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963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7" y="902740"/>
            <a:ext cx="4824525" cy="38916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53" y="2174320"/>
            <a:ext cx="1249853" cy="134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54518" y="4975388"/>
            <a:ext cx="522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学习网首页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www.ouchn.cn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最新动态的“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国开云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教室操作指南与客户端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下载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210752" y="4916749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保存文件，找到该文件双击安装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4983637" y="2746064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10083888" y="2688342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5" descr="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2812040" y="206281"/>
            <a:ext cx="28584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、安装国开云教室客户端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3163" y="1265660"/>
            <a:ext cx="4390757" cy="328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9420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9" y="2444993"/>
            <a:ext cx="1195248" cy="128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643" y="1034603"/>
            <a:ext cx="4437357" cy="4379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587" y="972770"/>
            <a:ext cx="3570616" cy="4484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41080" y="4081112"/>
            <a:ext cx="31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双击打开国开云教室客户端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14742" y="5842179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点击右上方的倒三角，选择设置服务器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665763" y="5842179"/>
            <a:ext cx="4138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服务器地址：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v.ouchn.cn,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确定后关闭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2569945" y="2904070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>
            <a:off x="7164754" y="2894532"/>
            <a:ext cx="543797" cy="32048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83786" y="5028675"/>
            <a:ext cx="2374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注意：该设置第一次做直播前设置一次就可以，以后直播就不用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758103" y="185450"/>
            <a:ext cx="28584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、电脑端设置国开云教室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7996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/>
      <p:bldP spid="10" grpId="0" animBg="1"/>
      <p:bldP spid="3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77" y="0"/>
            <a:ext cx="2658944" cy="74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472" y="1113882"/>
            <a:ext cx="9557620" cy="406098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8103" y="185450"/>
            <a:ext cx="28584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、手机端设置国开云教室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7423" y="5733963"/>
            <a:ext cx="1243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打开应用，点击“登录”，点开登录界面右上角“设置”，选择“设置服务器”，将服务器地址改为“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v.ouchn.cn”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193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652</Words>
  <Application>Microsoft Office PowerPoint</Application>
  <PresentationFormat>宽屏</PresentationFormat>
  <Paragraphs>86</Paragraphs>
  <Slides>21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方正正大黑简体</vt:lpstr>
      <vt:lpstr>时尚中黑简体</vt:lpstr>
      <vt:lpstr>宋体</vt:lpstr>
      <vt:lpstr>微软雅黑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yanyan</dc:creator>
  <cp:lastModifiedBy>yanyan</cp:lastModifiedBy>
  <cp:revision>44</cp:revision>
  <dcterms:created xsi:type="dcterms:W3CDTF">2020-02-17T04:02:06Z</dcterms:created>
  <dcterms:modified xsi:type="dcterms:W3CDTF">2020-02-17T15:27:54Z</dcterms:modified>
</cp:coreProperties>
</file>